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88" y="11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23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24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2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2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3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90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88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8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53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3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74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89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35940-046B-4EBB-AFFF-4191BB113A4A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F7C69-7B0F-4170-B033-B94917A82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7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686227"/>
            <a:ext cx="6857999" cy="574690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27384" y="638194"/>
            <a:ext cx="6885384" cy="580601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" y="28896"/>
            <a:ext cx="6857999" cy="598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ru-RU" sz="1600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Требования к кандидатам, претендующим на замещение должностей </a:t>
            </a:r>
          </a:p>
          <a:p>
            <a:pPr>
              <a:lnSpc>
                <a:spcPts val="1400"/>
              </a:lnSpc>
            </a:pPr>
            <a:r>
              <a:rPr lang="ru-RU" sz="1600" b="1" dirty="0">
                <a:solidFill>
                  <a:srgbClr val="C0504D">
                    <a:lumMod val="75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подразделениях войск беспилотных систем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1" y="971600"/>
            <a:ext cx="3415881" cy="6972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ctr">
              <a:lnSpc>
                <a:spcPts val="1400"/>
              </a:lnSpc>
            </a:pP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от 18 до 45 лет</a:t>
            </a:r>
          </a:p>
          <a:p>
            <a:pPr indent="177800" algn="ctr">
              <a:lnSpc>
                <a:spcPts val="1400"/>
              </a:lnSpc>
            </a:pPr>
            <a:endParaRPr lang="ru-RU" sz="9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 indent="177800" algn="ctr">
              <a:lnSpc>
                <a:spcPts val="1400"/>
              </a:lnSpc>
            </a:pP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для операторов FPV-</a:t>
            </a:r>
            <a:r>
              <a:rPr lang="ru-RU" sz="1200" b="1" dirty="0" err="1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дронов</a:t>
            </a:r>
            <a:endParaRPr lang="ru-RU" sz="12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</a:endParaRPr>
          </a:p>
          <a:p>
            <a:pPr indent="177800" algn="ctr">
              <a:lnSpc>
                <a:spcPts val="1400"/>
              </a:lnSpc>
            </a:pP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от 18 до 35 лет</a:t>
            </a:r>
          </a:p>
          <a:p>
            <a:pPr indent="177800" algn="just">
              <a:lnSpc>
                <a:spcPts val="1400"/>
              </a:lnSpc>
            </a:pPr>
            <a:endParaRPr lang="ru-RU" sz="12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" y="686226"/>
            <a:ext cx="3363725" cy="307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возрасту: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9115" y="5004048"/>
            <a:ext cx="3185869" cy="672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ctr">
              <a:lnSpc>
                <a:spcPts val="1400"/>
              </a:lnSpc>
            </a:pP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не ниже второй категории профессиональной 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психологической </a:t>
            </a: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пригодности</a:t>
            </a:r>
          </a:p>
          <a:p>
            <a:pPr indent="177800" algn="ctr">
              <a:lnSpc>
                <a:spcPts val="1400"/>
              </a:lnSpc>
            </a:pPr>
            <a:endParaRPr lang="ru-RU" sz="12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7677" y="4644008"/>
            <a:ext cx="3284984" cy="3629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профессиональному психологическому отбору :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5283" y="2051720"/>
            <a:ext cx="3308533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ctr">
              <a:lnSpc>
                <a:spcPts val="13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категория годности  «А» или «Б»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5283" y="1763688"/>
            <a:ext cx="3312366" cy="3014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состоянию здоровья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8831" y="6145615"/>
            <a:ext cx="3240361" cy="2265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>
              <a:lnSpc>
                <a:spcPts val="1100"/>
              </a:lnSpc>
            </a:pP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не ниже «удовлетворительно»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8831" y="5652120"/>
            <a:ext cx="3284985" cy="3427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уровню физической подготовленности: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-16824" y="6433130"/>
            <a:ext cx="3459516" cy="27108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ПУНКТ ОТБОРА </a:t>
            </a:r>
          </a:p>
          <a:p>
            <a:pPr algn="ctr"/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НА ВОЕННУЮ СЛУЖБУ ПО КОНТРАКТУ ПО ЛЕНИНГРАДСКОЙ ОБЛАСТИ</a:t>
            </a:r>
          </a:p>
          <a:p>
            <a:pPr algn="ctr"/>
            <a:endParaRPr 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8</a:t>
            </a:r>
            <a:r>
              <a:rPr lang="ru-RU" sz="14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 (800) 444-11-47             8 (812) 572-20-30</a:t>
            </a:r>
            <a:endParaRPr 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      8 (993) 637-22-91             </a:t>
            </a:r>
            <a:endParaRPr 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US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VK.COM</a:t>
            </a:r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/</a:t>
            </a:r>
            <a:r>
              <a:rPr lang="en-US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LO_CONTRAKT</a:t>
            </a:r>
          </a:p>
          <a:p>
            <a:pPr algn="ctr"/>
            <a:r>
              <a:rPr lang="en-US" sz="14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T.ME/POVSK_LO</a:t>
            </a:r>
            <a:endParaRPr lang="ru-RU" sz="1400" b="1" dirty="0" smtClean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НАШ </a:t>
            </a:r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АДРЕС:</a:t>
            </a:r>
          </a:p>
          <a:p>
            <a:pPr algn="ctr"/>
            <a:r>
              <a:rPr lang="ru-RU" sz="1400" b="1" dirty="0" err="1" smtClean="0">
                <a:solidFill>
                  <a:prstClr val="white"/>
                </a:solidFill>
                <a:latin typeface="Arial Narrow" panose="020B0606020202030204" pitchFamily="34" charset="0"/>
              </a:rPr>
              <a:t>г.САНКТ</a:t>
            </a:r>
            <a:r>
              <a:rPr lang="ru-RU" sz="14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-ПЕТЕРБУРГ</a:t>
            </a:r>
            <a:r>
              <a:rPr 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, НАБ. РЕКИ ФОНТАНКИ, Д. 90, КОРП. 3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2692" y="6433130"/>
            <a:ext cx="3442692" cy="2710870"/>
          </a:xfrm>
          <a:prstGeom prst="rect">
            <a:avLst/>
          </a:prstGeom>
        </p:spPr>
      </p:pic>
      <p:sp>
        <p:nvSpPr>
          <p:cNvPr id="29" name="Капля 28"/>
          <p:cNvSpPr/>
          <p:nvPr/>
        </p:nvSpPr>
        <p:spPr>
          <a:xfrm rot="8422371">
            <a:off x="5897361" y="7380474"/>
            <a:ext cx="242333" cy="172827"/>
          </a:xfrm>
          <a:prstGeom prst="teardrop">
            <a:avLst>
              <a:gd name="adj" fmla="val 16117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" y="2627785"/>
            <a:ext cx="3308533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для авиационного персонала - высшее или среднее профессиональное;</a:t>
            </a:r>
          </a:p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для 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специалистов эксплуатирующих комплексы с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БпЛА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 самолетного типа  - высшее, среднее профессиональное или среднее общее;</a:t>
            </a:r>
          </a:p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для 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специалистов эксплуатирующих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БпЛА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коптерного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 типа, FPV-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дроны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коптерного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 и самолетного типа – высшее, среднее профессиональное, среднее общее или основное общее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" y="2339752"/>
            <a:ext cx="3312366" cy="3014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образованию: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543857" y="1187625"/>
            <a:ext cx="3240361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наличие хорошо развитого вестибулярного аппарата и развитой мелкой моторики рук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543857" y="683568"/>
            <a:ext cx="3284985" cy="4398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Дополнительное требование</a:t>
            </a:r>
          </a:p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для операторов </a:t>
            </a:r>
            <a:r>
              <a:rPr lang="ru-RU" sz="14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БпЛА</a:t>
            </a: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:</a:t>
            </a:r>
            <a:endParaRPr lang="ru-RU" sz="14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572643" y="2297778"/>
            <a:ext cx="3308533" cy="1266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при прочих равных условиях приоритет отдается кандидатам, имеющим опыт службы </a:t>
            </a:r>
            <a:b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</a:b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в авиационных воинских частях,  подразделениях специального назначения (разведывательным), пилотам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дронов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, </a:t>
            </a:r>
            <a:r>
              <a:rPr lang="ru-RU" sz="1200" b="1" dirty="0" err="1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киберспортсменам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, авиамоделистам, увлекающимся компьютерными играми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572643" y="1763687"/>
            <a:ext cx="3312366" cy="4830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По наличию опыта</a:t>
            </a:r>
          </a:p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службы (работы):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6274" y="7788565"/>
            <a:ext cx="1290559" cy="1357364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3572643" y="3729027"/>
            <a:ext cx="3284984" cy="3629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36000" rtlCol="0" anchor="ctr"/>
          <a:lstStyle/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Особенности</a:t>
            </a:r>
            <a:endParaRPr lang="ru-RU" sz="1400" b="1" dirty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ts val="1300"/>
              </a:lnSpc>
            </a:pPr>
            <a:r>
              <a:rPr lang="ru-RU" sz="14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прохождения службы:</a:t>
            </a:r>
            <a:endParaRPr lang="ru-RU" sz="1400" b="1" dirty="0" smtClean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572643" y="4163955"/>
            <a:ext cx="3308533" cy="14161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прохождение </a:t>
            </a: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военной службы исключительно на должностях, связанных с применением беспилотных 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систем;</a:t>
            </a:r>
          </a:p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прохождение </a:t>
            </a: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специальной подготовки по применению беспилотных 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систем;</a:t>
            </a:r>
          </a:p>
          <a:p>
            <a:pPr indent="177800" algn="just">
              <a:lnSpc>
                <a:spcPts val="1400"/>
              </a:lnSpc>
            </a:pP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увольнение </a:t>
            </a:r>
            <a:r>
              <a:rPr lang="ru-RU" sz="1200" b="1" dirty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с военной службы по истечению срока контракта (по желанию военнослужащего</a:t>
            </a:r>
            <a:r>
              <a:rPr lang="ru-RU" sz="1200" b="1" dirty="0" smtClean="0">
                <a:solidFill>
                  <a:srgbClr val="8064A2">
                    <a:lumMod val="50000"/>
                  </a:srgbClr>
                </a:solidFill>
                <a:latin typeface="Arial Narrow" panose="020B0606020202030204" pitchFamily="34" charset="0"/>
              </a:rPr>
              <a:t>).</a:t>
            </a:r>
            <a:endParaRPr lang="ru-RU" sz="1200" b="1" dirty="0" smtClean="0">
              <a:solidFill>
                <a:srgbClr val="8064A2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39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4099" y="107504"/>
            <a:ext cx="6843902" cy="710445"/>
            <a:chOff x="42" y="8045"/>
            <a:chExt cx="12244482" cy="542770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42" y="116966"/>
              <a:ext cx="438652" cy="375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21372" tIns="60690" rIns="121372" bIns="6069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119066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533" y="8045"/>
              <a:ext cx="12191991" cy="542770"/>
            </a:xfrm>
            <a:prstGeom prst="rect">
              <a:avLst/>
            </a:prstGeom>
            <a:noFill/>
            <a:ln>
              <a:noFill/>
            </a:ln>
            <a:effectLst>
              <a:innerShdw blurRad="63500" dist="50800" dir="54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0" tIns="0" rIns="0" bIns="0" anchor="ctr"/>
            <a:lstStyle/>
            <a:p>
              <a:pPr algn="ctr" defTabSz="1034349">
                <a:lnSpc>
                  <a:spcPct val="95000"/>
                </a:lnSpc>
                <a:defRPr/>
              </a:pPr>
              <a:r>
                <a:rPr lang="ru-RU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СПРАВОЧНАЯ ИНФОРМАЦИЯ </a:t>
              </a:r>
              <a:endParaRPr lang="ru-RU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algn="ctr" defTabSz="1034349">
                <a:lnSpc>
                  <a:spcPct val="95000"/>
                </a:lnSpc>
                <a:defRPr/>
              </a:pPr>
              <a:r>
                <a:rPr lang="ru-RU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о</a:t>
              </a:r>
              <a:r>
                <a:rPr lang="ru-RU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дополнительных выплатах </a:t>
              </a:r>
              <a:r>
                <a:rPr lang="ru-RU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за уничтожение </a:t>
              </a:r>
              <a:r>
                <a:rPr lang="ru-RU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боевой техники (объектов</a:t>
              </a:r>
              <a:r>
                <a:rPr lang="ru-RU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) противника</a:t>
              </a:r>
              <a:endPara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556455"/>
              </p:ext>
            </p:extLst>
          </p:nvPr>
        </p:nvGraphicFramePr>
        <p:xfrm>
          <a:off x="86106" y="899592"/>
          <a:ext cx="6583254" cy="8171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7463"/>
                <a:gridCol w="2677639"/>
                <a:gridCol w="1368152"/>
              </a:tblGrid>
              <a:tr h="1357532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Захват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пусковой установки «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Himars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(MLRS, MARS),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танка «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Абрамс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(«Леопард», «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Челенджер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»)</a:t>
                      </a:r>
                      <a:endParaRPr kumimoji="0" lang="ru-RU" sz="1400" b="1" i="0" u="none" strike="noStrike" kern="1200" cap="none" spc="0" normalizeH="0" baseline="0" noProof="0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млн.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65086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танка «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Абрамс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(«Леопард», «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Челенджер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»)</a:t>
                      </a:r>
                      <a:endParaRPr lang="ru-RU" sz="1400" b="1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тыс.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6310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танка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тыс.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6310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БМП, БТР, САО</a:t>
                      </a:r>
                      <a:endParaRPr lang="ru-RU" sz="1400" b="1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 тыс.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6310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самолета,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 «</a:t>
                      </a:r>
                      <a:r>
                        <a:rPr lang="en-US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Himars</a:t>
                      </a:r>
                      <a:r>
                        <a:rPr lang="en-US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или «Точка-У»</a:t>
                      </a:r>
                      <a:endParaRPr lang="ru-RU" sz="1400" b="1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300-500 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6310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плавсредств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(исходя из водоизмещения)</a:t>
                      </a:r>
                      <a:endParaRPr lang="ru-RU" sz="1400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30-300 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6310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БпЛА</a:t>
                      </a:r>
                      <a:endParaRPr lang="ru-RU" sz="1400" b="1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5-50 тыс. руб.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3313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Уничтожение </a:t>
                      </a:r>
                      <a:r>
                        <a:rPr lang="ru-RU" sz="1400" b="1" kern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путепровода, моста, дамбы, ж/д станции, порта, ЗКП, склада</a:t>
                      </a:r>
                      <a:endParaRPr lang="ru-RU" sz="1400" b="1" dirty="0" smtClean="0">
                        <a:ln w="0"/>
                        <a:solidFill>
                          <a:srgbClr val="C00000"/>
                        </a:solidFill>
                        <a:effectLst>
                          <a:outerShdw blurRad="38100" dist="1905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 тыс. руб.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2" y="1255168"/>
            <a:ext cx="9334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921" y="1531706"/>
            <a:ext cx="1511300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2339753"/>
            <a:ext cx="1511300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65" descr="тип9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6" y="2987825"/>
            <a:ext cx="1203378" cy="855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mp2_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276">
            <a:off x="51469" y="3916103"/>
            <a:ext cx="1328196" cy="772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4" descr="Презентация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75"/>
          <a:stretch>
            <a:fillRect/>
          </a:stretch>
        </p:blipFill>
        <p:spPr bwMode="auto">
          <a:xfrm>
            <a:off x="1437863" y="4081918"/>
            <a:ext cx="1117556" cy="70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60" y="5868145"/>
            <a:ext cx="1586728" cy="113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66" y="7027566"/>
            <a:ext cx="1560513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2" descr="Презентация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93"/>
          <a:stretch>
            <a:fillRect/>
          </a:stretch>
        </p:blipFill>
        <p:spPr bwMode="auto">
          <a:xfrm rot="20847223">
            <a:off x="105777" y="4964706"/>
            <a:ext cx="1693377" cy="60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868" y="5076057"/>
            <a:ext cx="874086" cy="792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4" y="7904510"/>
            <a:ext cx="564428" cy="51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752" y="7877075"/>
            <a:ext cx="1251533" cy="57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5" y="8532441"/>
            <a:ext cx="1793247" cy="46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361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362</Words>
  <Application>Microsoft Office PowerPoint</Application>
  <PresentationFormat>Экран (4:3)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Геннадий Михайлович Молодцов</dc:creator>
  <cp:lastModifiedBy>Геннадий Михайлович Молодцов</cp:lastModifiedBy>
  <cp:revision>13</cp:revision>
  <dcterms:created xsi:type="dcterms:W3CDTF">2025-12-08T06:22:32Z</dcterms:created>
  <dcterms:modified xsi:type="dcterms:W3CDTF">2025-12-11T11:49:46Z</dcterms:modified>
</cp:coreProperties>
</file>